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sldIdLst>
    <p:sldId id="257" r:id="rId2"/>
    <p:sldId id="287" r:id="rId3"/>
    <p:sldId id="285" r:id="rId4"/>
    <p:sldId id="259" r:id="rId5"/>
    <p:sldId id="260" r:id="rId6"/>
    <p:sldId id="292" r:id="rId7"/>
    <p:sldId id="293" r:id="rId8"/>
    <p:sldId id="263" r:id="rId9"/>
    <p:sldId id="269" r:id="rId10"/>
    <p:sldId id="268" r:id="rId11"/>
    <p:sldId id="270" r:id="rId12"/>
    <p:sldId id="291" r:id="rId13"/>
    <p:sldId id="271" r:id="rId14"/>
    <p:sldId id="294" r:id="rId15"/>
    <p:sldId id="272" r:id="rId16"/>
    <p:sldId id="274" r:id="rId17"/>
    <p:sldId id="275" r:id="rId18"/>
    <p:sldId id="280" r:id="rId19"/>
    <p:sldId id="279" r:id="rId20"/>
    <p:sldId id="278" r:id="rId21"/>
    <p:sldId id="277" r:id="rId22"/>
    <p:sldId id="282" r:id="rId23"/>
    <p:sldId id="281" r:id="rId24"/>
    <p:sldId id="283" r:id="rId25"/>
    <p:sldId id="276" r:id="rId26"/>
    <p:sldId id="284" r:id="rId27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AA9B6"/>
    <a:srgbClr val="000066"/>
    <a:srgbClr val="3D8F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6900" autoAdjust="0"/>
  </p:normalViewPr>
  <p:slideViewPr>
    <p:cSldViewPr>
      <p:cViewPr varScale="1">
        <p:scale>
          <a:sx n="73" d="100"/>
          <a:sy n="73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0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explosion val="2"/>
          <c:dPt>
            <c:idx val="1"/>
            <c:explosion val="4"/>
          </c:dPt>
          <c:dPt>
            <c:idx val="3"/>
            <c:explosion val="12"/>
          </c:dPt>
          <c:dPt>
            <c:idx val="5"/>
            <c:explosion val="14"/>
          </c:dPt>
          <c:dLbls>
            <c:dLbl>
              <c:idx val="0"/>
              <c:layout>
                <c:manualLayout>
                  <c:x val="0.11191169300748036"/>
                  <c:y val="-2.485259574333011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Tributária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13,86%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6327090837473535E-2"/>
                  <c:y val="6.7629390385195304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Contribuições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0,25%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117384799301457"/>
                  <c:y val="0.15762316091862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Patrimonial
</a:t>
                    </a:r>
                    <a:r>
                      <a:rPr lang="en-US" dirty="0" smtClean="0"/>
                      <a:t>0,34%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07073594210377"/>
                  <c:y val="1.15157839605123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Transf. Correntes
</a:t>
                    </a:r>
                    <a:r>
                      <a:rPr lang="en-US" dirty="0" smtClean="0"/>
                      <a:t>84,97%</a:t>
                    </a:r>
                    <a:endParaRPr lang="en-US" dirty="0"/>
                  </a:p>
                </c:rich>
              </c:tx>
              <c:showVal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3764072127890287"/>
                  <c:y val="4.695847286809401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Outras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Receitas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0,37%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6527096162869003E-2"/>
                  <c:y val="2.519561318583649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Capital
</a:t>
                    </a:r>
                    <a:r>
                      <a:rPr lang="en-US" dirty="0" smtClean="0"/>
                      <a:t>0,20%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Plan1!$A$2:$A$7</c:f>
              <c:strCache>
                <c:ptCount val="6"/>
                <c:pt idx="0">
                  <c:v>Tributária</c:v>
                </c:pt>
                <c:pt idx="1">
                  <c:v>Contribuições</c:v>
                </c:pt>
                <c:pt idx="2">
                  <c:v>Patrimonial</c:v>
                </c:pt>
                <c:pt idx="3">
                  <c:v>Transf. Correntes</c:v>
                </c:pt>
                <c:pt idx="4">
                  <c:v>Outras Receitas</c:v>
                </c:pt>
                <c:pt idx="5">
                  <c:v>Capital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6873000</c:v>
                </c:pt>
                <c:pt idx="1">
                  <c:v>125000</c:v>
                </c:pt>
                <c:pt idx="2">
                  <c:v>170000</c:v>
                </c:pt>
                <c:pt idx="3">
                  <c:v>42136000</c:v>
                </c:pt>
                <c:pt idx="4">
                  <c:v>185000</c:v>
                </c:pt>
                <c:pt idx="5">
                  <c:v>100000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768546378226111"/>
          <c:y val="0.21235735711905029"/>
          <c:w val="0.78608666989250942"/>
          <c:h val="0.7616576332788425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explosion val="5"/>
          <c:dPt>
            <c:idx val="0"/>
            <c:explosion val="3"/>
          </c:dPt>
          <c:dPt>
            <c:idx val="1"/>
          </c:dPt>
          <c:dPt>
            <c:idx val="3"/>
            <c:explosion val="11"/>
          </c:dPt>
          <c:dLbls>
            <c:dLbl>
              <c:idx val="0"/>
              <c:layout>
                <c:manualLayout>
                  <c:x val="-1.8089128756125249E-2"/>
                  <c:y val="-0.2216600933229641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 </a:t>
                    </a:r>
                    <a:r>
                      <a:rPr lang="en-US" sz="1400" b="1" dirty="0" err="1" smtClean="0"/>
                      <a:t>Folha</a:t>
                    </a:r>
                    <a:r>
                      <a:rPr lang="en-US" sz="1400" b="1" dirty="0" smtClean="0"/>
                      <a:t> </a:t>
                    </a:r>
                    <a:r>
                      <a:rPr lang="en-US" sz="1400" b="1" dirty="0"/>
                      <a:t>e </a:t>
                    </a:r>
                    <a:r>
                      <a:rPr lang="en-US" sz="1400" b="1" dirty="0" err="1"/>
                      <a:t>Encargos</a:t>
                    </a:r>
                    <a:r>
                      <a:rPr lang="en-US" sz="1400" b="1" dirty="0"/>
                      <a:t>
</a:t>
                    </a:r>
                    <a:r>
                      <a:rPr lang="en-US" sz="1400" b="1" dirty="0" smtClean="0"/>
                      <a:t>43,68%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455758359264057E-3"/>
                  <c:y val="-0.2755856492135794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err="1"/>
                      <a:t>Demais</a:t>
                    </a:r>
                    <a:r>
                      <a:rPr lang="en-US" sz="1400" b="1" dirty="0"/>
                      <a:t> </a:t>
                    </a:r>
                    <a:r>
                      <a:rPr lang="en-US" sz="1400" b="1" dirty="0" err="1"/>
                      <a:t>Despesas</a:t>
                    </a:r>
                    <a:r>
                      <a:rPr lang="en-US" sz="1400" b="1" dirty="0"/>
                      <a:t>
</a:t>
                    </a:r>
                    <a:r>
                      <a:rPr lang="en-US" sz="1400" b="1" dirty="0" smtClean="0"/>
                      <a:t>52,33%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4358815503511546"/>
                  <c:y val="-6.718281302077547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err="1"/>
                      <a:t>Investimentos</a:t>
                    </a:r>
                    <a:r>
                      <a:rPr lang="en-US" sz="1400" b="1" dirty="0"/>
                      <a:t>
</a:t>
                    </a:r>
                    <a:r>
                      <a:rPr lang="en-US" sz="1400" b="1" dirty="0" smtClean="0"/>
                      <a:t>2,11%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900792473930811E-2"/>
                  <c:y val="-0.1013077911978033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Amort. Dívida
</a:t>
                    </a:r>
                    <a:r>
                      <a:rPr lang="en-US" sz="1400" b="1" dirty="0" smtClean="0"/>
                      <a:t>1,45%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335061026277152"/>
                  <c:y val="-9.563877823099020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Res</a:t>
                    </a:r>
                    <a:r>
                      <a:rPr lang="en-US" sz="1400" b="1" dirty="0"/>
                      <a:t>. </a:t>
                    </a:r>
                    <a:r>
                      <a:rPr lang="en-US" sz="1400" b="1" dirty="0" err="1"/>
                      <a:t>Conting</a:t>
                    </a:r>
                    <a:r>
                      <a:rPr lang="en-US" sz="1400" b="1" dirty="0"/>
                      <a:t>.
</a:t>
                    </a:r>
                    <a:r>
                      <a:rPr lang="en-US" sz="1400" b="1" dirty="0" smtClean="0"/>
                      <a:t>0,42%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0547659534615528"/>
                  <c:y val="-6.9051851381592517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Sent. Judiciais
2%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Plan1!$A$2:$A$6</c:f>
              <c:strCache>
                <c:ptCount val="5"/>
                <c:pt idx="0">
                  <c:v>Folha e Encargos</c:v>
                </c:pt>
                <c:pt idx="1">
                  <c:v>Demais Despesas</c:v>
                </c:pt>
                <c:pt idx="2">
                  <c:v>Investimentos</c:v>
                </c:pt>
                <c:pt idx="3">
                  <c:v>Amort. Dívida</c:v>
                </c:pt>
                <c:pt idx="4">
                  <c:v>Res. Conting.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21658950</c:v>
                </c:pt>
                <c:pt idx="1">
                  <c:v>25952050</c:v>
                </c:pt>
                <c:pt idx="2">
                  <c:v>1048000</c:v>
                </c:pt>
                <c:pt idx="3">
                  <c:v>720000</c:v>
                </c:pt>
                <c:pt idx="4">
                  <c:v>210000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768546378226111"/>
          <c:y val="0.21235735711905029"/>
          <c:w val="0.78608666989250942"/>
          <c:h val="0.76165763327884251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explosion val="5"/>
          <c:dPt>
            <c:idx val="0"/>
            <c:explosion val="3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explosion val="1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spPr>
              <a:solidFill>
                <a:schemeClr val="bg2">
                  <a:lumMod val="75000"/>
                </a:schemeClr>
              </a:solidFill>
            </c:spPr>
          </c:dPt>
          <c:dPt>
            <c:idx val="8"/>
            <c:spPr>
              <a:solidFill>
                <a:schemeClr val="bg2">
                  <a:lumMod val="75000"/>
                </a:schemeClr>
              </a:solidFill>
            </c:spPr>
          </c:dPt>
          <c:dPt>
            <c:idx val="9"/>
            <c:spPr>
              <a:solidFill>
                <a:schemeClr val="bg2">
                  <a:lumMod val="75000"/>
                </a:schemeClr>
              </a:solidFill>
            </c:spPr>
          </c:dPt>
          <c:dPt>
            <c:idx val="1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5341793978814107E-2"/>
                  <c:y val="-0.1300559858428428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Câmara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 </a:t>
                    </a:r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Munic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.</a:t>
                    </a:r>
                    <a:r>
                      <a:rPr lang="en-US" sz="1400" b="1" i="0" baseline="0" dirty="0">
                        <a:latin typeface="Arial" panose="020B0604020202020204" pitchFamily="34" charset="0"/>
                      </a:rPr>
                      <a:t>
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4,34%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224732605468079E-2"/>
                  <c:y val="-0.127540789118669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566101011733325"/>
                  <c:y val="-0.1452892138968686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Administração</a:t>
                    </a:r>
                    <a:r>
                      <a:rPr lang="en-US" sz="1400" b="1" i="0" baseline="0" dirty="0">
                        <a:latin typeface="Arial" panose="020B0604020202020204" pitchFamily="34" charset="0"/>
                      </a:rPr>
                      <a:t>
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3,80%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758351918657349E-2"/>
                  <c:y val="-0.1113860364721380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Fazenda</a:t>
                    </a:r>
                    <a:r>
                      <a:rPr lang="en-US" sz="1400" b="1" i="0" baseline="0" dirty="0">
                        <a:latin typeface="Arial" panose="020B0604020202020204" pitchFamily="34" charset="0"/>
                      </a:rPr>
                      <a:t>
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8,15%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8335061026277152"/>
                  <c:y val="-9.563877823099020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Desenv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. Econ.</a:t>
                    </a:r>
                    <a:r>
                      <a:rPr lang="en-US" sz="1400" b="1" i="0" baseline="0" dirty="0">
                        <a:latin typeface="Arial" panose="020B0604020202020204" pitchFamily="34" charset="0"/>
                      </a:rPr>
                      <a:t>
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5,55%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0547659534615528"/>
                  <c:y val="-6.9051851381592517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 dirty="0" err="1" smtClean="0">
                        <a:latin typeface="Arial" panose="020B0604020202020204" pitchFamily="34" charset="0"/>
                      </a:rPr>
                      <a:t>Obras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 e Serv.</a:t>
                    </a:r>
                    <a:r>
                      <a:rPr lang="en-US" sz="1400" b="1" i="0" baseline="0" dirty="0">
                        <a:latin typeface="Arial" panose="020B0604020202020204" pitchFamily="34" charset="0"/>
                      </a:rPr>
                      <a:t>
</a:t>
                    </a:r>
                    <a:r>
                      <a:rPr lang="en-US" sz="1400" b="1" i="0" baseline="0" dirty="0" smtClean="0">
                        <a:latin typeface="Arial" panose="020B0604020202020204" pitchFamily="34" charset="0"/>
                      </a:rPr>
                      <a:t>10,90%</a:t>
                    </a:r>
                    <a:endParaRPr lang="en-US" sz="1400" b="1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4731489889553136E-2"/>
                  <c:y val="-1.264284127160474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Secr</a:t>
                    </a:r>
                    <a:r>
                      <a:rPr lang="en-US" dirty="0" smtClean="0"/>
                      <a:t>. Assist</a:t>
                    </a:r>
                    <a:r>
                      <a:rPr lang="en-US" dirty="0"/>
                      <a:t>. Social
</a:t>
                    </a:r>
                    <a:r>
                      <a:rPr lang="en-US" dirty="0" smtClean="0"/>
                      <a:t>3,00%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3578876910830028E-2"/>
                  <c:y val="3.3053867030647392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4399088806477886"/>
                  <c:y val="-1.30878315107845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2044189764039079E-3"/>
                  <c:y val="-0.11176952560826575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5521106011177824"/>
                  <c:y val="-2.672679226117733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3141055952460745"/>
                  <c:y val="-0.124219531163204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F.M.D.C.A.
</a:t>
                    </a:r>
                    <a:r>
                      <a:rPr lang="en-US" dirty="0" smtClean="0"/>
                      <a:t>0,81%</a:t>
                    </a:r>
                    <a:endParaRPr lang="en-US" dirty="0"/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latin typeface="Arial" panose="020B0604020202020204" pitchFamily="34" charset="0"/>
                  </a:defRPr>
                </a:pPr>
                <a:endParaRPr lang="pt-BR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Plan1!$A$2:$A$13</c:f>
              <c:strCache>
                <c:ptCount val="12"/>
                <c:pt idx="0">
                  <c:v>Câmara</c:v>
                </c:pt>
                <c:pt idx="1">
                  <c:v>Gabinete</c:v>
                </c:pt>
                <c:pt idx="2">
                  <c:v>Administração</c:v>
                </c:pt>
                <c:pt idx="3">
                  <c:v>Fazenda</c:v>
                </c:pt>
                <c:pt idx="4">
                  <c:v>Desenv. Econ.</c:v>
                </c:pt>
                <c:pt idx="5">
                  <c:v>Obras e Serv.</c:v>
                </c:pt>
                <c:pt idx="6">
                  <c:v>Secr. Assist. Social</c:v>
                </c:pt>
                <c:pt idx="7">
                  <c:v>Fundo Assist. Social</c:v>
                </c:pt>
                <c:pt idx="8">
                  <c:v>Saúde</c:v>
                </c:pt>
                <c:pt idx="9">
                  <c:v>Educação</c:v>
                </c:pt>
                <c:pt idx="10">
                  <c:v>Fundeb</c:v>
                </c:pt>
                <c:pt idx="11">
                  <c:v>F.M.D.C.A.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2154000</c:v>
                </c:pt>
                <c:pt idx="1">
                  <c:v>1490000</c:v>
                </c:pt>
                <c:pt idx="2">
                  <c:v>1884000</c:v>
                </c:pt>
                <c:pt idx="3">
                  <c:v>4040000</c:v>
                </c:pt>
                <c:pt idx="4">
                  <c:v>2753000</c:v>
                </c:pt>
                <c:pt idx="5">
                  <c:v>5407000</c:v>
                </c:pt>
                <c:pt idx="6">
                  <c:v>1489000</c:v>
                </c:pt>
                <c:pt idx="7">
                  <c:v>2209000</c:v>
                </c:pt>
                <c:pt idx="8">
                  <c:v>12013000</c:v>
                </c:pt>
                <c:pt idx="9">
                  <c:v>10929000</c:v>
                </c:pt>
                <c:pt idx="10">
                  <c:v>5180000</c:v>
                </c:pt>
                <c:pt idx="11">
                  <c:v>40000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CÂMARA MUNICIPAL DE BARRA DO </a:t>
            </a:r>
            <a:r>
              <a:rPr lang="pt-BR" dirty="0" smtClean="0"/>
              <a:t>TURVO – Programas,</a:t>
            </a:r>
            <a:r>
              <a:rPr lang="pt-BR" baseline="0" dirty="0" smtClean="0"/>
              <a:t> Metas e Ações</a:t>
            </a:r>
            <a:endParaRPr lang="pt-BR" dirty="0"/>
          </a:p>
        </c:rich>
      </c:tx>
      <c:layout>
        <c:manualLayout>
          <c:xMode val="edge"/>
          <c:yMode val="edge"/>
          <c:x val="0.11638888888888889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1739766081871357E-2"/>
          <c:y val="0.23117761472557793"/>
          <c:w val="0.82529239766081874"/>
          <c:h val="0.73814946487427335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CÂMARA MUNICIPAL DE BARRA DO TURVO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7.493323203020678E-3"/>
                  <c:y val="3.5139010319304304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Reforma, Ampliação e Instalação do Prédio </a:t>
                    </a:r>
                    <a:r>
                      <a:rPr lang="pt-BR" sz="1400" b="0" dirty="0">
                        <a:latin typeface="Arial" pitchFamily="34" charset="0"/>
                        <a:cs typeface="Arial" pitchFamily="34" charset="0"/>
                      </a:rPr>
                      <a:t>(</a:t>
                    </a:r>
                    <a:r>
                      <a:rPr lang="pt-BR" sz="1400" b="0" dirty="0" smtClean="0">
                        <a:latin typeface="Arial" pitchFamily="34" charset="0"/>
                        <a:cs typeface="Arial" pitchFamily="34" charset="0"/>
                      </a:rPr>
                      <a:t>Obras)</a:t>
                    </a:r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pt-BR" sz="1400" b="1" dirty="0" smtClean="0">
                        <a:latin typeface="Arial" pitchFamily="34" charset="0"/>
                        <a:cs typeface="Arial" pitchFamily="34" charset="0"/>
                      </a:rPr>
                      <a:t>0,05%</a:t>
                    </a:r>
                    <a:endParaRPr lang="pt-BR" sz="1200" dirty="0"/>
                  </a:p>
                </c:rich>
              </c:tx>
              <c:spPr>
                <a:noFill/>
              </c:spPr>
              <c:dLblPos val="bestFit"/>
              <c:showLegendKey val="1"/>
              <c:showVal val="1"/>
              <c:showCatName val="1"/>
              <c:showSer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701754385964914E-2"/>
                  <c:y val="2.2169436890265007E-3"/>
                </c:manualLayout>
              </c:layout>
              <c:tx>
                <c:rich>
                  <a:bodyPr/>
                  <a:lstStyle/>
                  <a:p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Manutenção do Corpo Legislativo </a:t>
                    </a:r>
                    <a:r>
                      <a:rPr lang="pt-BR" sz="1400" b="0" dirty="0">
                        <a:latin typeface="Arial" pitchFamily="34" charset="0"/>
                        <a:cs typeface="Arial" pitchFamily="34" charset="0"/>
                      </a:rPr>
                      <a:t>(Despesas Correntes)</a:t>
                    </a:r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pt-BR" sz="1400" b="1" dirty="0" smtClean="0">
                        <a:latin typeface="Arial" pitchFamily="34" charset="0"/>
                        <a:cs typeface="Arial" pitchFamily="34" charset="0"/>
                      </a:rPr>
                      <a:t>23,43%</a:t>
                    </a:r>
                    <a:endParaRPr lang="pt-BR" b="1" dirty="0"/>
                  </a:p>
                </c:rich>
              </c:tx>
              <c:dLblPos val="bestFit"/>
              <c:showLegendKey val="1"/>
              <c:showVal val="1"/>
              <c:showCatName val="1"/>
              <c:showSer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345017728047155"/>
                  <c:y val="-0.20798554588942619"/>
                </c:manualLayout>
              </c:layout>
              <c:tx>
                <c:rich>
                  <a:bodyPr/>
                  <a:lstStyle/>
                  <a:p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Manutenção da Secretaria do Legislativo </a:t>
                    </a:r>
                    <a:r>
                      <a:rPr lang="pt-BR" sz="1400" b="0" dirty="0">
                        <a:latin typeface="Arial" pitchFamily="34" charset="0"/>
                        <a:cs typeface="Arial" pitchFamily="34" charset="0"/>
                      </a:rPr>
                      <a:t>(Despesas Correntes)</a:t>
                    </a:r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pt-BR" sz="1400" b="1" dirty="0" smtClean="0">
                        <a:latin typeface="Arial" pitchFamily="34" charset="0"/>
                        <a:cs typeface="Arial" pitchFamily="34" charset="0"/>
                      </a:rPr>
                      <a:t>64,23%</a:t>
                    </a:r>
                    <a:endParaRPr lang="pt-BR" sz="1200" dirty="0"/>
                  </a:p>
                </c:rich>
              </c:tx>
              <c:dLblPos val="bestFit"/>
              <c:showLegendKey val="1"/>
              <c:showVal val="1"/>
              <c:showCatName val="1"/>
              <c:showSer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619998158124968E-2"/>
                  <c:y val="7.009406362256046E-2"/>
                </c:manualLayout>
              </c:layout>
              <c:tx>
                <c:rich>
                  <a:bodyPr/>
                  <a:lstStyle/>
                  <a:p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Manutenção da Secretaria do Legislativo </a:t>
                    </a:r>
                    <a:r>
                      <a:rPr lang="pt-BR" sz="1400" b="0" dirty="0">
                        <a:latin typeface="Arial" pitchFamily="34" charset="0"/>
                        <a:cs typeface="Arial" pitchFamily="34" charset="0"/>
                      </a:rPr>
                      <a:t>(Material Permanente)</a:t>
                    </a:r>
                    <a:r>
                      <a:rPr lang="pt-BR" sz="1400" b="1" dirty="0">
                        <a:latin typeface="Arial" pitchFamily="34" charset="0"/>
                        <a:cs typeface="Arial" pitchFamily="34" charset="0"/>
                      </a:rPr>
                      <a:t>
</a:t>
                    </a:r>
                    <a:r>
                      <a:rPr lang="pt-BR" sz="1400" b="1" dirty="0" smtClean="0">
                        <a:latin typeface="Arial" pitchFamily="34" charset="0"/>
                        <a:cs typeface="Arial" pitchFamily="34" charset="0"/>
                      </a:rPr>
                      <a:t>12,30%</a:t>
                    </a:r>
                    <a:endParaRPr lang="pt-BR" sz="1200" dirty="0"/>
                  </a:p>
                </c:rich>
              </c:tx>
              <c:dLblPos val="bestFit"/>
              <c:showLegendKey val="1"/>
              <c:showVal val="1"/>
              <c:showCatName val="1"/>
              <c:showSer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LeaderLines val="1"/>
            <c:leaderLines>
              <c:spPr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Reforma, Ampliação e Instalação do Prédio (Obra)</c:v>
                </c:pt>
                <c:pt idx="1">
                  <c:v>Manutenção do Corpo Legislativo (Despesas Correntes)</c:v>
                </c:pt>
                <c:pt idx="2">
                  <c:v>Manutenção da Secretaria do Legislativo (Despesas Correntes)</c:v>
                </c:pt>
                <c:pt idx="3">
                  <c:v>Manutenção da Secretaria do Legislativo (Material Permanente)</c:v>
                </c:pt>
              </c:strCache>
            </c:strRef>
          </c:cat>
          <c:val>
            <c:numRef>
              <c:f>Plan1!$B$2:$B$5</c:f>
              <c:numCache>
                <c:formatCode>_("R$"* #,##0.00_);_("R$"* \(#,##0.00\);_("R$"* "-"??_);_(@_)</c:formatCode>
                <c:ptCount val="4"/>
                <c:pt idx="0" formatCode="_-&quot;R$&quot;\ * #,##0.0000_-;\-&quot;R$&quot;\ * #,##0.0000_-;_-&quot;R$&quot;\ * &quot;-&quot;??_-;_-@_-">
                  <c:v>1000</c:v>
                </c:pt>
                <c:pt idx="1">
                  <c:v>504900</c:v>
                </c:pt>
                <c:pt idx="2">
                  <c:v>1384000</c:v>
                </c:pt>
                <c:pt idx="3">
                  <c:v>265000</c:v>
                </c:pt>
              </c:numCache>
            </c:numRef>
          </c:val>
        </c:ser>
        <c:dLbls/>
      </c:pie3DChart>
      <c:spPr>
        <a:noFill/>
      </c:spPr>
    </c:plotArea>
    <c:plotVisOnly val="1"/>
    <c:dispBlanksAs val="zero"/>
  </c:chart>
  <c:spPr>
    <a:ln>
      <a:noFill/>
    </a:ln>
  </c:spPr>
  <c:txPr>
    <a:bodyPr/>
    <a:lstStyle/>
    <a:p>
      <a:pPr>
        <a:defRPr sz="14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BB4FB-3E84-4727-BC26-378EC42FB685}" type="datetimeFigureOut">
              <a:rPr lang="pt-BR" smtClean="0"/>
              <a:pPr/>
              <a:t>05/06/2023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F6EDD-385B-4FF0-8A82-B40D4D0E68A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092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6EDD-385B-4FF0-8A82-B40D4D0E68A6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2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6EDD-385B-4FF0-8A82-B40D4D0E68A6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62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6EDD-385B-4FF0-8A82-B40D4D0E68A6}" type="slidenum">
              <a:rPr lang="pt-BR" smtClean="0"/>
              <a:pPr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84138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D77F-3ED7-4DC6-AC99-7EB5A163A9F8}" type="datetimeFigureOut">
              <a:rPr lang="pt-BR" smtClean="0"/>
              <a:pPr/>
              <a:t>05/06/2023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E80632-5046-4BB6-81B2-213539A4052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3F6F2-C2C2-4233-90C9-42132D2B0E8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5811D-EAED-4FFB-9E1A-680CD02434A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DAFEFD6-27AA-4A54-AC18-AD4FF249A6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885BC-EE05-448B-AC88-BC2820ED9E4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8121D-7BBD-4C14-AD32-902E12D7EC8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DD47ACB-38A8-4CD8-BEA1-AF3E0B197DD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9DEB7-D488-4ABD-8159-5AB4BCD1F5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E6027-CFE2-428E-AB4C-07C7F1AA95A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BAF40-914B-4AA1-BE01-CE8BAD1DD61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C899B-00F7-462A-AB90-8EF5E15BFC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C61847-6692-41CB-9C2B-E59924170B8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924175"/>
            <a:ext cx="8229600" cy="20161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pt-BR" sz="1600" dirty="0" smtClean="0"/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1475657" y="3212976"/>
            <a:ext cx="6120680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22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32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LDO - </a:t>
            </a:r>
            <a:r>
              <a:rPr lang="pt-BR" sz="32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2024</a:t>
            </a:r>
            <a:endParaRPr lang="pt-BR" sz="32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5229225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Apresentação e Discussão do Projeto de Lei das “Diretrizes Orçamentárias para o Exercício de 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2024”</a:t>
            </a:r>
            <a:endParaRPr lang="pt-BR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3608" y="1772816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Audiência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24744"/>
            <a:ext cx="8229600" cy="43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MUNICIPAIS (por Categoria) – LDO/2024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4069847411"/>
              </p:ext>
            </p:extLst>
          </p:nvPr>
        </p:nvGraphicFramePr>
        <p:xfrm>
          <a:off x="179512" y="1700808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670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741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819195"/>
              </p:ext>
            </p:extLst>
          </p:nvPr>
        </p:nvGraphicFramePr>
        <p:xfrm>
          <a:off x="323528" y="1268758"/>
          <a:ext cx="8496944" cy="5402706"/>
        </p:xfrm>
        <a:graphic>
          <a:graphicData uri="http://schemas.openxmlformats.org/drawingml/2006/table">
            <a:tbl>
              <a:tblPr/>
              <a:tblGrid>
                <a:gridCol w="4249293"/>
                <a:gridCol w="4247651"/>
              </a:tblGrid>
              <a:tr h="449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– por unidade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Tributárias..........................6.873.000,00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Câmara Municipal.............2.154.900,00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Contribuições........................125.000,00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Gabinete............................1.490.000,00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Patrimoniais..........................170.000,00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Administração....................1.884.000,00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Correntes.............48.556.000,00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Fazenda.............................4.040.000,00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Outras Rec. Correntes..........185.000,00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Desenv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Econ....................2.753.000,00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de Capital..............100.000,00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Educação/Cult./Esp.........10.929.000,00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Ded. das Receitas...........(6.420.000,00)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Obras e Serviços...............5.407.100,00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Sec. Assist. Social.............1.489.000,00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M. Assist. S............2.209.000,00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Saúde..............................12.013.000,00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FUNDEB............................5.180.000,00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F.M.D.C.A...............................40.000,00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</p:spTree>
    <p:extLst>
      <p:ext uri="{BB962C8B-B14F-4D97-AF65-F5344CB8AC3E}">
        <p14:creationId xmlns:p14="http://schemas.microsoft.com/office/powerpoint/2010/main" xmlns="" val="19340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24744"/>
            <a:ext cx="8229600" cy="43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MUNICIPAIS (por Unidade) – LDO/2024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823956410"/>
              </p:ext>
            </p:extLst>
          </p:nvPr>
        </p:nvGraphicFramePr>
        <p:xfrm>
          <a:off x="107504" y="1556792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815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9052342"/>
              </p:ext>
            </p:extLst>
          </p:nvPr>
        </p:nvGraphicFramePr>
        <p:xfrm>
          <a:off x="539552" y="2276872"/>
          <a:ext cx="7920880" cy="1828800"/>
        </p:xfrm>
        <a:graphic>
          <a:graphicData uri="http://schemas.openxmlformats.org/drawingml/2006/table">
            <a:tbl>
              <a:tblPr/>
              <a:tblGrid>
                <a:gridCol w="4785532"/>
                <a:gridCol w="3135348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CÂMARA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Reforma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Ampl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Instal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Prédio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Corpo Legislativo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504.900,00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Legislativo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1.649.000,00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2.154.900,00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9340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000" smtClean="0"/>
              <a:t>Lei de diretrizes orçamentárias 2024</a:t>
            </a:r>
            <a:endParaRPr lang="pt-BR" sz="3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2505492"/>
              </p:ext>
            </p:extLst>
          </p:nvPr>
        </p:nvGraphicFramePr>
        <p:xfrm>
          <a:off x="251520" y="1268760"/>
          <a:ext cx="86868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7668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8357871"/>
              </p:ext>
            </p:extLst>
          </p:nvPr>
        </p:nvGraphicFramePr>
        <p:xfrm>
          <a:off x="539552" y="2276872"/>
          <a:ext cx="7992888" cy="1463040"/>
        </p:xfrm>
        <a:graphic>
          <a:graphicData uri="http://schemas.openxmlformats.org/drawingml/2006/table">
            <a:tbl>
              <a:tblPr/>
              <a:tblGrid>
                <a:gridCol w="4829036"/>
                <a:gridCol w="3163852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SECRET. MUNIC. DE GABINETE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Atividades do Gabinete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Coord. do Fundo Social de Solidariedade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1.490.000,00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9603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3675627"/>
              </p:ext>
            </p:extLst>
          </p:nvPr>
        </p:nvGraphicFramePr>
        <p:xfrm>
          <a:off x="539551" y="2348880"/>
          <a:ext cx="7992889" cy="1828800"/>
        </p:xfrm>
        <a:graphic>
          <a:graphicData uri="http://schemas.openxmlformats.org/drawingml/2006/table">
            <a:tbl>
              <a:tblPr/>
              <a:tblGrid>
                <a:gridCol w="4829037"/>
                <a:gridCol w="3163852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MUNIC. DE ADMINISTRAÇÃO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da Secr. de Administração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Transferência a Consórcios Públicos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 dos Conselhos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1.884.000,00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96030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7647018"/>
              </p:ext>
            </p:extLst>
          </p:nvPr>
        </p:nvGraphicFramePr>
        <p:xfrm>
          <a:off x="539552" y="2276872"/>
          <a:ext cx="8064896" cy="2194560"/>
        </p:xfrm>
        <a:graphic>
          <a:graphicData uri="http://schemas.openxmlformats.org/drawingml/2006/table">
            <a:tbl>
              <a:tblPr/>
              <a:tblGrid>
                <a:gridCol w="4872541"/>
                <a:gridCol w="3192355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MUNICIPAL DE FAZENDA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da Secr. da Fazenda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2.980.000,00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Ilumin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Pública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Amortização da Dívida Pública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Reserva de Contingência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5036738"/>
              </p:ext>
            </p:extLst>
          </p:nvPr>
        </p:nvGraphicFramePr>
        <p:xfrm>
          <a:off x="683568" y="2132856"/>
          <a:ext cx="7920880" cy="4023360"/>
        </p:xfrm>
        <a:graphic>
          <a:graphicData uri="http://schemas.openxmlformats.org/drawingml/2006/table">
            <a:tbl>
              <a:tblPr/>
              <a:tblGrid>
                <a:gridCol w="4785531"/>
                <a:gridCol w="3135349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MUNIC. DES. ECONÔMICO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da Secr. Des. Econômico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1.820.000,00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Agricultura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735.000,00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Turismo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Meio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Amb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Ind. e Com.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Turismo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de Meio Ambiente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Desenv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Rural Sustentável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Lixo Legal – Coleta Seletiva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2.753.000,00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2574759"/>
              </p:ext>
            </p:extLst>
          </p:nvPr>
        </p:nvGraphicFramePr>
        <p:xfrm>
          <a:off x="539552" y="1556544"/>
          <a:ext cx="8229600" cy="5120640"/>
        </p:xfrm>
        <a:graphic>
          <a:graphicData uri="http://schemas.openxmlformats.org/drawingml/2006/table">
            <a:tbl>
              <a:tblPr/>
              <a:tblGrid>
                <a:gridCol w="4972050"/>
                <a:gridCol w="3257550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MUNIC. DE EDUCAÇÃO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 Merenda Escolar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1.090.000,00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Constr., Reforma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Ampl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Prédios Esc.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Aquis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Equip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 Mobiliário p/ Educação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Ensino Fundamental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2.340.000,00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Quota Salário Educação – QESE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 Pré-Escola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Transp. Escolar – Ens. Básico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5.625.000,00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Transp. Escolar – Ens. Superior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Ensino do EJA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Programa FNDE/PDDE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Depto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Cultura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465.000,00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Atividades Esportivas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10.929.000,00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8738"/>
            <a:ext cx="8686800" cy="47513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332656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3" name="Retângulo 2"/>
          <p:cNvSpPr/>
          <p:nvPr/>
        </p:nvSpPr>
        <p:spPr>
          <a:xfrm>
            <a:off x="611560" y="1305342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prstClr val="black"/>
                </a:solidFill>
              </a:rPr>
              <a:t>O QUE É </a:t>
            </a:r>
            <a:r>
              <a:rPr lang="pt-BR" sz="2800" b="1" dirty="0" smtClean="0">
                <a:solidFill>
                  <a:prstClr val="black"/>
                </a:solidFill>
              </a:rPr>
              <a:t>LDO?</a:t>
            </a: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r>
              <a:rPr lang="pt-BR" b="1" dirty="0" smtClean="0">
                <a:solidFill>
                  <a:prstClr val="black"/>
                </a:solidFill>
              </a:rPr>
              <a:t>LEGISLAÇÃO</a:t>
            </a:r>
          </a:p>
          <a:p>
            <a:endParaRPr lang="pt-BR" sz="1000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Art</a:t>
            </a:r>
            <a:r>
              <a:rPr lang="pt-BR" dirty="0">
                <a:solidFill>
                  <a:prstClr val="black"/>
                </a:solidFill>
              </a:rPr>
              <a:t>. 165 da Constituição Federal, parágrafo 2º - “A Lei de Diretrizes Orçamentárias compreenderá as metas e prioridades da administração pública, incluindo as despesas de capital para o exercício financeiro subsequente e orientará a elaboração da Lei Orçamentária Anual</a:t>
            </a:r>
            <a:r>
              <a:rPr lang="pt-BR" dirty="0" smtClean="0">
                <a:solidFill>
                  <a:prstClr val="black"/>
                </a:solidFill>
              </a:rPr>
              <a:t>...”</a:t>
            </a:r>
          </a:p>
          <a:p>
            <a:endParaRPr lang="pt-BR" dirty="0" smtClean="0">
              <a:solidFill>
                <a:prstClr val="black"/>
              </a:solidFill>
            </a:endParaRPr>
          </a:p>
          <a:p>
            <a:r>
              <a:rPr lang="pt-BR" b="1" dirty="0" smtClean="0">
                <a:solidFill>
                  <a:prstClr val="black"/>
                </a:solidFill>
              </a:rPr>
              <a:t>CONCEITO</a:t>
            </a:r>
          </a:p>
          <a:p>
            <a:endParaRPr lang="pt-BR" sz="1000" dirty="0" smtClean="0">
              <a:solidFill>
                <a:prstClr val="black"/>
              </a:solidFill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</a:rPr>
              <a:t>► </a:t>
            </a:r>
            <a:r>
              <a:rPr lang="pt-BR" dirty="0">
                <a:solidFill>
                  <a:prstClr val="black"/>
                </a:solidFill>
              </a:rPr>
              <a:t>Orienta a elaboração da proposta orçamentária para o exercício seguinte</a:t>
            </a:r>
            <a:r>
              <a:rPr lang="pt-BR" dirty="0" smtClean="0">
                <a:solidFill>
                  <a:prstClr val="black"/>
                </a:solidFill>
              </a:rPr>
              <a:t>;</a:t>
            </a:r>
          </a:p>
          <a:p>
            <a:pPr algn="just"/>
            <a:r>
              <a:rPr lang="pt-BR" dirty="0">
                <a:solidFill>
                  <a:prstClr val="black"/>
                </a:solidFill>
              </a:rPr>
              <a:t>►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É o elo entre o PPA, que funciona como Plano de Governo e a LOA que é o instrumento que viabiliza a execução do Plano</a:t>
            </a:r>
            <a:r>
              <a:rPr lang="pt-BR" dirty="0" smtClean="0">
                <a:solidFill>
                  <a:prstClr val="black"/>
                </a:solidFill>
              </a:rPr>
              <a:t>;</a:t>
            </a:r>
          </a:p>
          <a:p>
            <a:r>
              <a:rPr lang="pt-BR" dirty="0" smtClean="0">
                <a:solidFill>
                  <a:prstClr val="black"/>
                </a:solidFill>
              </a:rPr>
              <a:t>► </a:t>
            </a:r>
            <a:r>
              <a:rPr lang="pt-BR" dirty="0">
                <a:solidFill>
                  <a:prstClr val="black"/>
                </a:solidFill>
              </a:rPr>
              <a:t>Instrumento de Planejamento Operacional Anual</a:t>
            </a:r>
            <a:r>
              <a:rPr lang="pt-BR" dirty="0" smtClean="0">
                <a:solidFill>
                  <a:prstClr val="black"/>
                </a:solidFill>
              </a:rPr>
              <a:t>;</a:t>
            </a:r>
          </a:p>
          <a:p>
            <a:r>
              <a:rPr lang="pt-BR" dirty="0">
                <a:solidFill>
                  <a:prstClr val="black"/>
                </a:solidFill>
              </a:rPr>
              <a:t>►</a:t>
            </a:r>
            <a:r>
              <a:rPr lang="pt-BR" dirty="0" smtClean="0">
                <a:solidFill>
                  <a:prstClr val="black"/>
                </a:solidFill>
              </a:rPr>
              <a:t> </a:t>
            </a:r>
            <a:r>
              <a:rPr lang="pt-BR" dirty="0">
                <a:solidFill>
                  <a:prstClr val="black"/>
                </a:solidFill>
              </a:rPr>
              <a:t>Vigência: anual.</a:t>
            </a:r>
          </a:p>
        </p:txBody>
      </p:sp>
    </p:spTree>
    <p:extLst>
      <p:ext uri="{BB962C8B-B14F-4D97-AF65-F5344CB8AC3E}">
        <p14:creationId xmlns:p14="http://schemas.microsoft.com/office/powerpoint/2010/main" xmlns="" val="24445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6426149"/>
              </p:ext>
            </p:extLst>
          </p:nvPr>
        </p:nvGraphicFramePr>
        <p:xfrm>
          <a:off x="539552" y="2204864"/>
          <a:ext cx="7992888" cy="2560320"/>
        </p:xfrm>
        <a:graphic>
          <a:graphicData uri="http://schemas.openxmlformats.org/drawingml/2006/table">
            <a:tbl>
              <a:tblPr/>
              <a:tblGrid>
                <a:gridCol w="4829037"/>
                <a:gridCol w="3163851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MUNIC. DE OBRAS E SERV.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 Secr. de Obras 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3.395.100,00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Obras em Estradas Rurais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de Habitação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Saneamento Básico Urbano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Programa de Resíduos Sólidos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5.407.100,00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b="1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3520017"/>
              </p:ext>
            </p:extLst>
          </p:nvPr>
        </p:nvGraphicFramePr>
        <p:xfrm>
          <a:off x="539552" y="2276872"/>
          <a:ext cx="7992888" cy="1463040"/>
        </p:xfrm>
        <a:graphic>
          <a:graphicData uri="http://schemas.openxmlformats.org/drawingml/2006/table">
            <a:tbl>
              <a:tblPr/>
              <a:tblGrid>
                <a:gridCol w="4829037"/>
                <a:gridCol w="3163851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SECR. MUNIC. DE DESENV. SOCIAL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da Secr.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Desenv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1.329.000,00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Conselho Tutelar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1.489.000,00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535260"/>
              </p:ext>
            </p:extLst>
          </p:nvPr>
        </p:nvGraphicFramePr>
        <p:xfrm>
          <a:off x="683568" y="1916832"/>
          <a:ext cx="7776864" cy="4754880"/>
        </p:xfrm>
        <a:graphic>
          <a:graphicData uri="http://schemas.openxmlformats.org/drawingml/2006/table">
            <a:tbl>
              <a:tblPr/>
              <a:tblGrid>
                <a:gridCol w="4698522"/>
                <a:gridCol w="3078342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DE ASSIST. SOCIAL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Transferências as Entidades Filantrópicas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Centro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Idoso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do Fundo Munic. de Assist.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FNAS – Programa “01ª Infância no SUAS”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FNAS – Piso Básico Fixo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FNAS – Apoio a Gestão do Bolsa Família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FNAS – Serv.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Conv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Fortalec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Vínc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FNAS – PBV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Direitos do Idoso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Programa Custeio do Idoso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Emergência de Auxílio Desemprego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2.209.000,00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4159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0188891"/>
              </p:ext>
            </p:extLst>
          </p:nvPr>
        </p:nvGraphicFramePr>
        <p:xfrm>
          <a:off x="539552" y="2060848"/>
          <a:ext cx="8064896" cy="3657600"/>
        </p:xfrm>
        <a:graphic>
          <a:graphicData uri="http://schemas.openxmlformats.org/drawingml/2006/table">
            <a:tbl>
              <a:tblPr/>
              <a:tblGrid>
                <a:gridCol w="4872541"/>
                <a:gridCol w="3192355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MUNICIPAL DE SAÚDE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das Ativ. do Fundo Mun. de Saúde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8.820.000,00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Estratégia Saúde da Família - ESF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1.966.000,00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Vigilância em Saúde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Média e Alta Complexidade - MAC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Farmaceutica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Básica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Piso de Atenção Básica em Saúde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SES –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“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Glicemia e At. Básica”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“Unidade de Vig. Em Zoonose–UVZ”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12.013.000,00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4159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0675217"/>
              </p:ext>
            </p:extLst>
          </p:nvPr>
        </p:nvGraphicFramePr>
        <p:xfrm>
          <a:off x="395536" y="2276872"/>
          <a:ext cx="8373616" cy="1463040"/>
        </p:xfrm>
        <a:graphic>
          <a:graphicData uri="http://schemas.openxmlformats.org/drawingml/2006/table">
            <a:tbl>
              <a:tblPr/>
              <a:tblGrid>
                <a:gridCol w="5059060"/>
                <a:gridCol w="3314556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FUNDEB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Manutenção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Fundeb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4.110.000,00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Manutenção do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Fundeb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5.180.000,00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1124744"/>
            <a:ext cx="8373616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7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7478935"/>
              </p:ext>
            </p:extLst>
          </p:nvPr>
        </p:nvGraphicFramePr>
        <p:xfrm>
          <a:off x="539552" y="2420888"/>
          <a:ext cx="8136904" cy="1371600"/>
        </p:xfrm>
        <a:graphic>
          <a:graphicData uri="http://schemas.openxmlformats.org/drawingml/2006/table">
            <a:tbl>
              <a:tblPr/>
              <a:tblGrid>
                <a:gridCol w="4916046"/>
                <a:gridCol w="3220858"/>
              </a:tblGrid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FUNDO MUNIC. DIR. CRIANÇA E AD.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R$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Manut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Ativ. do Fundo Munic. Direito  Crianças  e dos Adolescentes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4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9552" y="1124744"/>
            <a:ext cx="8229600" cy="43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DESPESAS (por unidade e Projeto/Atividade) – LDO/2024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3412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168195" y="2132856"/>
            <a:ext cx="702628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Agradecemos a presença</a:t>
            </a:r>
          </a:p>
          <a:p>
            <a:pPr algn="ctr"/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todos e uma</a:t>
            </a:r>
          </a:p>
          <a:p>
            <a:pPr algn="ctr"/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Boa Noite!   </a:t>
            </a:r>
            <a:endParaRPr lang="pt-BR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96136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BT, 28 de Abril de 2023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8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68760"/>
            <a:ext cx="8686800" cy="5472608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7000" b="1" dirty="0">
                <a:latin typeface="Arial" panose="020B0604020202020204" pitchFamily="34" charset="0"/>
                <a:cs typeface="Arial" panose="020B0604020202020204" pitchFamily="34" charset="0"/>
              </a:rPr>
              <a:t>EXIGÊNCIAS </a:t>
            </a:r>
            <a:r>
              <a:rPr lang="pt-BR" sz="7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LEGAIS</a:t>
            </a:r>
          </a:p>
          <a:p>
            <a:pPr algn="ctr">
              <a:lnSpc>
                <a:spcPct val="90000"/>
              </a:lnSpc>
              <a:buNone/>
            </a:pPr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• Constituição Federal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1988</a:t>
            </a:r>
          </a:p>
          <a:p>
            <a:pPr algn="ctr">
              <a:lnSpc>
                <a:spcPct val="90000"/>
              </a:lnSpc>
              <a:buNone/>
            </a:pPr>
            <a:endParaRPr lang="pt-BR" sz="2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Art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 165, inc. I, § 1º da Constituição Federal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I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o plano plurianual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II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as diretrizes orçamentárias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III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- os orçamentos anuais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§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1º A lei que instituir o plano plurianual estabelecerá, de forma regionalizada, as diretrizes, objetivos e metas da administração pública federal para as despesas de capital e outras delas decorrentes e para as relativas aos programas de duração continuada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Art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. 167, § 1º da Constituição Federal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(...)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§ 1º Nenhum investimento cuja execução ultrapasse um exercício financeiro poderá ser iniciado sem prévia inclusão no plano plurianual, ou sem lei que autorize a inclusão, sob pena de crime de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responsabilidade.</a:t>
            </a:r>
          </a:p>
          <a:p>
            <a:pPr algn="just">
              <a:lnSpc>
                <a:spcPct val="90000"/>
              </a:lnSpc>
              <a:buNone/>
            </a:pP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Lei Federal nº.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4.320/64</a:t>
            </a:r>
          </a:p>
          <a:p>
            <a:pPr algn="ctr">
              <a:lnSpc>
                <a:spcPct val="90000"/>
              </a:lnSpc>
              <a:buNone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O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artigo 22 da Lei nº. 4.320/64, prevê o conteúdo e a forma da proposta orçamentária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Lei de Responsabilidade Fiscal nº. </a:t>
            </a: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101/00</a:t>
            </a:r>
          </a:p>
          <a:p>
            <a:pPr algn="ctr">
              <a:lnSpc>
                <a:spcPct val="90000"/>
              </a:lnSpc>
              <a:buNone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Os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artigos 5º; § 5º do art. 5º; inc. II do art. 16;inc. II do § 1º do art. 16 e § 4º do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art. 17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, dispõem sobre a compatibilidade entre as peças de planejamento orçamentário (PPA, LDO e LOA). </a:t>
            </a: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</p:spTree>
    <p:extLst>
      <p:ext uri="{BB962C8B-B14F-4D97-AF65-F5344CB8AC3E}">
        <p14:creationId xmlns:p14="http://schemas.microsoft.com/office/powerpoint/2010/main" xmlns="" val="7624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1747" y="1123272"/>
            <a:ext cx="43947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Instrumentos (ou peças) de Planejamento</a:t>
            </a:r>
            <a:endParaRPr lang="pt-BR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79511" y="1679038"/>
            <a:ext cx="3240087" cy="1824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1600" b="1" dirty="0"/>
          </a:p>
          <a:p>
            <a:pPr algn="ctr">
              <a:spcBef>
                <a:spcPct val="50000"/>
              </a:spcBef>
            </a:pPr>
            <a:r>
              <a:rPr lang="pt-BR" sz="2400" b="1" dirty="0"/>
              <a:t>P.P.A. - </a:t>
            </a:r>
            <a:r>
              <a:rPr lang="pt-BR" sz="2400" b="1" dirty="0" smtClean="0"/>
              <a:t>2022/2025</a:t>
            </a:r>
            <a:endParaRPr lang="pt-BR" sz="2400" b="1" dirty="0"/>
          </a:p>
          <a:p>
            <a:pPr algn="ctr">
              <a:spcBef>
                <a:spcPct val="50000"/>
              </a:spcBef>
            </a:pPr>
            <a:r>
              <a:rPr lang="pt-BR" sz="2400" b="1" dirty="0"/>
              <a:t>Lei n° </a:t>
            </a:r>
            <a:r>
              <a:rPr lang="pt-BR" sz="2400" b="1" dirty="0" smtClean="0"/>
              <a:t>777/21</a:t>
            </a:r>
            <a:endParaRPr lang="pt-BR" sz="2400" b="1" dirty="0"/>
          </a:p>
          <a:p>
            <a:pPr algn="ctr">
              <a:spcBef>
                <a:spcPct val="50000"/>
              </a:spcBef>
            </a:pPr>
            <a:endParaRPr lang="pt-BR" sz="1600" b="1" dirty="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899222" y="4221088"/>
            <a:ext cx="2089150" cy="189282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b="1" dirty="0"/>
          </a:p>
          <a:p>
            <a:pPr algn="ctr">
              <a:spcBef>
                <a:spcPct val="50000"/>
              </a:spcBef>
            </a:pPr>
            <a:r>
              <a:rPr lang="pt-BR" sz="2400" b="1" dirty="0" smtClean="0"/>
              <a:t>P.L. nº 20/23 </a:t>
            </a:r>
          </a:p>
          <a:p>
            <a:pPr algn="ctr">
              <a:spcBef>
                <a:spcPct val="50000"/>
              </a:spcBef>
            </a:pPr>
            <a:r>
              <a:rPr lang="pt-BR" sz="2400" b="1" dirty="0" smtClean="0"/>
              <a:t>LDO 2024</a:t>
            </a:r>
            <a:endParaRPr lang="pt-BR" sz="2400" b="1" dirty="0"/>
          </a:p>
          <a:p>
            <a:pPr>
              <a:spcBef>
                <a:spcPct val="50000"/>
              </a:spcBef>
            </a:pPr>
            <a:endParaRPr lang="pt-BR" b="1" dirty="0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6263208" y="4502841"/>
            <a:ext cx="2087563" cy="13525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dirty="0"/>
          </a:p>
          <a:p>
            <a:pPr algn="ctr">
              <a:spcBef>
                <a:spcPct val="50000"/>
              </a:spcBef>
            </a:pPr>
            <a:r>
              <a:rPr lang="pt-BR" sz="2400" b="1" dirty="0"/>
              <a:t>LOA </a:t>
            </a:r>
            <a:r>
              <a:rPr lang="pt-BR" sz="2400" b="1" dirty="0" smtClean="0"/>
              <a:t>2024</a:t>
            </a:r>
            <a:endParaRPr lang="pt-BR" sz="2400" b="1" dirty="0"/>
          </a:p>
          <a:p>
            <a:pPr algn="ctr">
              <a:spcBef>
                <a:spcPct val="50000"/>
              </a:spcBef>
            </a:pPr>
            <a:endParaRPr lang="pt-BR" b="1" dirty="0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H="1">
            <a:off x="3563888" y="1700808"/>
            <a:ext cx="1656184" cy="8115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 flipH="1">
            <a:off x="4211960" y="2077379"/>
            <a:ext cx="2016224" cy="192768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7218124" y="2133601"/>
            <a:ext cx="53840" cy="2087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8738"/>
            <a:ext cx="8686800" cy="475138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  <a:p>
            <a:pPr algn="ctr" eaLnBrk="1" hangingPunct="1">
              <a:buFontTx/>
              <a:buNone/>
            </a:pPr>
            <a:endParaRPr lang="pt-BR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4213" y="1328738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3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Integração PPA/LDO/LOA</a:t>
            </a:r>
            <a:endParaRPr lang="pt-BR" sz="3200" b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835538" y="2411968"/>
            <a:ext cx="7408350" cy="3783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                           PLANO PLURIANUAL                            2025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840537" y="3357008"/>
            <a:ext cx="1368425" cy="3698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LDO/25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4715669" y="3332391"/>
            <a:ext cx="158273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LDO/24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827882" y="3357563"/>
            <a:ext cx="143986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LDO/22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 flipH="1">
            <a:off x="2051720" y="2601119"/>
            <a:ext cx="1296194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16396" name="Line 18"/>
          <p:cNvSpPr>
            <a:spLocks noChangeShapeType="1"/>
          </p:cNvSpPr>
          <p:nvPr/>
        </p:nvSpPr>
        <p:spPr bwMode="auto">
          <a:xfrm>
            <a:off x="3570062" y="2852738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16398" name="Text Box 20"/>
          <p:cNvSpPr txBox="1">
            <a:spLocks noChangeArrowheads="1"/>
          </p:cNvSpPr>
          <p:nvPr/>
        </p:nvSpPr>
        <p:spPr bwMode="auto">
          <a:xfrm>
            <a:off x="861759" y="4644200"/>
            <a:ext cx="143986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LOA/22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00" name="Text Box 22"/>
          <p:cNvSpPr txBox="1">
            <a:spLocks noChangeArrowheads="1"/>
          </p:cNvSpPr>
          <p:nvPr/>
        </p:nvSpPr>
        <p:spPr bwMode="auto">
          <a:xfrm>
            <a:off x="6624637" y="4561116"/>
            <a:ext cx="1584325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LOA/25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01" name="Line 23"/>
          <p:cNvSpPr>
            <a:spLocks noChangeShapeType="1"/>
          </p:cNvSpPr>
          <p:nvPr/>
        </p:nvSpPr>
        <p:spPr bwMode="auto">
          <a:xfrm>
            <a:off x="1555470" y="3869296"/>
            <a:ext cx="0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16403" name="Line 25"/>
          <p:cNvSpPr>
            <a:spLocks noChangeShapeType="1"/>
          </p:cNvSpPr>
          <p:nvPr/>
        </p:nvSpPr>
        <p:spPr bwMode="auto">
          <a:xfrm>
            <a:off x="7668344" y="3771819"/>
            <a:ext cx="0" cy="52127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16404" name="Text Box 26"/>
          <p:cNvSpPr txBox="1">
            <a:spLocks noChangeArrowheads="1"/>
          </p:cNvSpPr>
          <p:nvPr/>
        </p:nvSpPr>
        <p:spPr bwMode="auto">
          <a:xfrm>
            <a:off x="1331913" y="5949950"/>
            <a:ext cx="6696075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Públicas 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Governo</a:t>
            </a:r>
          </a:p>
        </p:txBody>
      </p:sp>
      <p:sp>
        <p:nvSpPr>
          <p:cNvPr id="16405" name="Line 27"/>
          <p:cNvSpPr>
            <a:spLocks noChangeShapeType="1"/>
          </p:cNvSpPr>
          <p:nvPr/>
        </p:nvSpPr>
        <p:spPr bwMode="auto">
          <a:xfrm>
            <a:off x="1555470" y="5145590"/>
            <a:ext cx="936625" cy="73133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16406" name="Line 28"/>
          <p:cNvSpPr>
            <a:spLocks noChangeShapeType="1"/>
          </p:cNvSpPr>
          <p:nvPr/>
        </p:nvSpPr>
        <p:spPr bwMode="auto">
          <a:xfrm flipH="1">
            <a:off x="6541899" y="5013531"/>
            <a:ext cx="1008063" cy="86339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332656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5651500" y="2601119"/>
            <a:ext cx="1116013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2844007" y="3357563"/>
            <a:ext cx="143986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LDO/23</a:t>
            </a:r>
            <a:endParaRPr lang="pt-BR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1570750" y="2852738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7531529" y="2852738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>
            <a:off x="5485173" y="2852738"/>
            <a:ext cx="0" cy="431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831919" y="4596266"/>
            <a:ext cx="143986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LOA/23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4765242" y="4580598"/>
            <a:ext cx="143986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LOA/24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3551850" y="5013532"/>
            <a:ext cx="18212" cy="7917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33" name="Line 18"/>
          <p:cNvSpPr>
            <a:spLocks noChangeShapeType="1"/>
          </p:cNvSpPr>
          <p:nvPr/>
        </p:nvSpPr>
        <p:spPr bwMode="auto">
          <a:xfrm>
            <a:off x="5485173" y="5013532"/>
            <a:ext cx="0" cy="79173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>
            <a:off x="3541756" y="3984854"/>
            <a:ext cx="0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>
            <a:off x="5485173" y="3869296"/>
            <a:ext cx="0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01960" y="1340768"/>
            <a:ext cx="8884096" cy="64633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1520" y="134076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</a:rPr>
              <a:t>COMPARATIVO PERCENTUAL (2023 PARA 2024)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1368440"/>
              </p:ext>
            </p:extLst>
          </p:nvPr>
        </p:nvGraphicFramePr>
        <p:xfrm>
          <a:off x="192769" y="2132856"/>
          <a:ext cx="8640960" cy="3902387"/>
        </p:xfrm>
        <a:graphic>
          <a:graphicData uri="http://schemas.openxmlformats.org/drawingml/2006/table">
            <a:tbl>
              <a:tblPr/>
              <a:tblGrid>
                <a:gridCol w="3816424"/>
                <a:gridCol w="3888432"/>
                <a:gridCol w="936104"/>
              </a:tblGrid>
              <a:tr h="501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PREVISTAS/2023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PREVISTAS/2024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Tributárias.....................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6.177.700,00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Tributárias......................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6.873.000,00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Contribuições...................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125.000,00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Contribuições....................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Patrimoniais.....................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141.500,00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Patrimoniais......................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Transf. Correntes........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46.278.200,00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Correntes..........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48.556.000,00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Out. Rec. Correntes.........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137.000,00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Out. Rec. Correntes..........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Transf. de Capital............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Capital..............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Ded. das Receitas......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(5.993.400,00)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Ded. das Receitas........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(6.420.000,00)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Total.........................46.966.000,00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47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01960" y="1340768"/>
            <a:ext cx="8884096" cy="646331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sp>
        <p:nvSpPr>
          <p:cNvPr id="2" name="Retângulo 1"/>
          <p:cNvSpPr/>
          <p:nvPr/>
        </p:nvSpPr>
        <p:spPr>
          <a:xfrm>
            <a:off x="251520" y="134076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</a:rPr>
              <a:t>COMPARATIVO PERCENTUAL (2023 PARA 2024)</a:t>
            </a:r>
            <a:endParaRPr lang="pt-BR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741727"/>
              </p:ext>
            </p:extLst>
          </p:nvPr>
        </p:nvGraphicFramePr>
        <p:xfrm>
          <a:off x="192769" y="2132856"/>
          <a:ext cx="8640960" cy="3902387"/>
        </p:xfrm>
        <a:graphic>
          <a:graphicData uri="http://schemas.openxmlformats.org/drawingml/2006/table">
            <a:tbl>
              <a:tblPr/>
              <a:tblGrid>
                <a:gridCol w="3816424"/>
                <a:gridCol w="3888432"/>
                <a:gridCol w="936104"/>
              </a:tblGrid>
              <a:tr h="501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FIXADAS/2023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FIXADAS/2024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Pessoal e Encargos....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22.083.900,00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Pessoal e Encargos.....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22.850.000,00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3,47%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Out. Desp. Corr...........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23.485.100,00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Out. Desp. Corr............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24.761.000,00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Investimentos...................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557.000,00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Investimentos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...................1.048.000,00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Amortização Dívida..........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Amortização Dívida..........72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Reserva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Conting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Reserva de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Conting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.........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Total.........................46.966.000,00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913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741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t-BR" smtClean="0"/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495951"/>
              </p:ext>
            </p:extLst>
          </p:nvPr>
        </p:nvGraphicFramePr>
        <p:xfrm>
          <a:off x="179512" y="1700808"/>
          <a:ext cx="8712968" cy="4731597"/>
        </p:xfrm>
        <a:graphic>
          <a:graphicData uri="http://schemas.openxmlformats.org/drawingml/2006/table">
            <a:tbl>
              <a:tblPr/>
              <a:tblGrid>
                <a:gridCol w="4282645"/>
                <a:gridCol w="4430323"/>
              </a:tblGrid>
              <a:tr h="501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– por categoria (R$)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Correntes.........46.973.000,00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Correntes...........47.611.000,00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Tributárias..............................6.873.000,00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Pessoal e Encargos..................21.658.950,00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Contribuições............................125.000,00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Demais Desp. Cor....................25.952.050,00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Patrimoniais..............................170.000,00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Despesas Capital.................1.768.000,00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pt-B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Correntes.................48.556.000,00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Investimentos.............................1.048.000,00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Outras Rec. Correntes..............185.000,00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Amortização Dívida.......................720.000,00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4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Receitas de Capital.............100.000,00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Reserva de Contingência........210.000,00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pt-B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Transf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de Capital......................100.000,00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. Reserva de Contingência..............210.000,00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Ded. das Receitas..........(6.420.000,00)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5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Total...................................49.589.000,00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124744"/>
            <a:ext cx="8229600" cy="43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pt-BR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RECEITAS MUNICIPAIS (por Categoria) – LDO/2024</a:t>
            </a: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pt-BR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MUNICÍPIO DE BARRA DO TURVO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162959545"/>
              </p:ext>
            </p:extLst>
          </p:nvPr>
        </p:nvGraphicFramePr>
        <p:xfrm>
          <a:off x="179512" y="1556792"/>
          <a:ext cx="8712968" cy="5297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60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4569</TotalTime>
  <Words>1805</Words>
  <Application>Microsoft Office PowerPoint</Application>
  <PresentationFormat>Apresentação na tela (4:3)</PresentationFormat>
  <Paragraphs>513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Viagem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Lei de diretrizes orçamentárias 2024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  <vt:lpstr>MUNICÍPIO DE BARRA DO TURVO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CONTABILIDADE I</dc:creator>
  <cp:lastModifiedBy>Camara</cp:lastModifiedBy>
  <cp:revision>293</cp:revision>
  <cp:lastPrinted>2020-04-29T17:57:50Z</cp:lastPrinted>
  <dcterms:created xsi:type="dcterms:W3CDTF">2011-04-27T18:16:52Z</dcterms:created>
  <dcterms:modified xsi:type="dcterms:W3CDTF">2023-06-05T20:41:06Z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TC102769981046</vt:lpwstr>
  </property>
</Properties>
</file>